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1077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4231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317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544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515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938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35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935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63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2"/>
            <a:ext cx="12192000" cy="106403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32292" y="1073079"/>
            <a:ext cx="7265046" cy="481019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190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896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241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802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676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296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5911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642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0FC0E2C-393D-4C2C-ACF0-94367C8F97A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E51F6DC-12EB-40E9-B9D0-DC52F666B54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864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elex: Rákóczi kurucai is ott voltak az utoljára pusztító tatárok között">
            <a:extLst>
              <a:ext uri="{FF2B5EF4-FFF2-40B4-BE49-F238E27FC236}">
                <a16:creationId xmlns:a16="http://schemas.microsoft.com/office/drawing/2014/main" id="{7113E3CC-5A60-4559-8C2D-0F89A4DDB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49C26F5-8E4E-4BA9-B650-AEBE44E42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i="1" dirty="0">
                <a:ln>
                  <a:solidFill>
                    <a:srgbClr val="FFC000"/>
                  </a:solidFill>
                </a:ln>
              </a:rPr>
              <a:t>A Rákóczi szabadságharc fordulópontjai.</a:t>
            </a:r>
            <a:endParaRPr lang="hu-HU" dirty="0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9255518-C7C0-44B9-8E7D-5C6932D07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b="1" i="1" dirty="0">
                <a:ln>
                  <a:solidFill>
                    <a:srgbClr val="FFC000"/>
                  </a:solidFill>
                </a:ln>
                <a:solidFill>
                  <a:schemeClr val="tx1"/>
                </a:solidFill>
              </a:rPr>
              <a:t>A szatmári béke</a:t>
            </a:r>
            <a:r>
              <a:rPr lang="hu-HU" b="1" i="1" dirty="0">
                <a:ln>
                  <a:solidFill>
                    <a:srgbClr val="FFC000"/>
                  </a:solidFill>
                </a:ln>
              </a:rPr>
              <a:t>.</a:t>
            </a:r>
            <a:endParaRPr lang="hu-HU" dirty="0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EB9035-6C10-42C7-97C7-4FECA0E7F982}"/>
              </a:ext>
            </a:extLst>
          </p:cNvPr>
          <p:cNvSpPr txBox="1"/>
          <p:nvPr/>
        </p:nvSpPr>
        <p:spPr>
          <a:xfrm>
            <a:off x="9647338" y="6342103"/>
            <a:ext cx="254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Készítette: </a:t>
            </a:r>
            <a:r>
              <a:rPr lang="hu-HU" dirty="0" err="1">
                <a:solidFill>
                  <a:schemeClr val="bg1"/>
                </a:solidFill>
              </a:rPr>
              <a:t>Demes</a:t>
            </a:r>
            <a:r>
              <a:rPr lang="hu-HU" dirty="0">
                <a:solidFill>
                  <a:schemeClr val="bg1"/>
                </a:solidFill>
              </a:rPr>
              <a:t> Kornél</a:t>
            </a:r>
          </a:p>
        </p:txBody>
      </p:sp>
    </p:spTree>
    <p:extLst>
      <p:ext uri="{BB962C8B-B14F-4D97-AF65-F5344CB8AC3E}">
        <p14:creationId xmlns:p14="http://schemas.microsoft.com/office/powerpoint/2010/main" val="419848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D2E53D-73C2-4721-B91B-E95CE968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Előzmények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6ECEBF-BCAF-47DF-B579-AB79BA5F74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2292" y="1073078"/>
            <a:ext cx="7265046" cy="5193498"/>
          </a:xfrm>
        </p:spPr>
        <p:txBody>
          <a:bodyPr>
            <a:normAutofit/>
          </a:bodyPr>
          <a:lstStyle/>
          <a:p>
            <a:r>
              <a:rPr lang="hu-HU" dirty="0"/>
              <a:t>A török kiűzése után az </a:t>
            </a:r>
            <a:r>
              <a:rPr lang="hu-HU" b="1" dirty="0"/>
              <a:t>ország Habsburg kézre került</a:t>
            </a:r>
            <a:r>
              <a:rPr lang="hu-HU" dirty="0"/>
              <a:t>. </a:t>
            </a:r>
          </a:p>
          <a:p>
            <a:r>
              <a:rPr lang="hu-HU" dirty="0"/>
              <a:t>A végvárak katonáit </a:t>
            </a:r>
            <a:r>
              <a:rPr lang="hu-HU" b="1" dirty="0"/>
              <a:t>elbocsájtják</a:t>
            </a:r>
            <a:r>
              <a:rPr lang="hu-HU" dirty="0"/>
              <a:t>, majd később üldözni kezdik őket. </a:t>
            </a:r>
          </a:p>
          <a:p>
            <a:r>
              <a:rPr lang="hu-HU" b="1" dirty="0"/>
              <a:t>Thököly Imre és Zrínyi Ilona</a:t>
            </a:r>
            <a:r>
              <a:rPr lang="hu-HU" dirty="0"/>
              <a:t> házasságából megszületik az ország egyik leggazdagabb családja, akik </a:t>
            </a:r>
            <a:r>
              <a:rPr lang="hu-HU" b="1" dirty="0"/>
              <a:t>vagyonukat a Habsburgok elleni harcra fordítják</a:t>
            </a:r>
            <a:r>
              <a:rPr lang="hu-HU" dirty="0"/>
              <a:t>. </a:t>
            </a:r>
          </a:p>
          <a:p>
            <a:r>
              <a:rPr lang="hu-HU" dirty="0"/>
              <a:t>Miután a Habsburgok elfoglalták Munkács várát I</a:t>
            </a:r>
            <a:r>
              <a:rPr lang="hu-HU" b="1" dirty="0"/>
              <a:t>I. Rákóczi Ferencet</a:t>
            </a:r>
            <a:r>
              <a:rPr lang="hu-HU" dirty="0"/>
              <a:t> átnevelésre Bécsbe vitték, ahonnan viszont megszökött és </a:t>
            </a:r>
            <a:r>
              <a:rPr lang="hu-HU" b="1" dirty="0" err="1"/>
              <a:t>Brezánba</a:t>
            </a:r>
            <a:r>
              <a:rPr lang="hu-HU" dirty="0"/>
              <a:t> </a:t>
            </a:r>
            <a:r>
              <a:rPr lang="hu-HU" b="1" dirty="0"/>
              <a:t>talál menedékre.</a:t>
            </a:r>
            <a:endParaRPr lang="hu-HU" dirty="0"/>
          </a:p>
        </p:txBody>
      </p:sp>
      <p:pic>
        <p:nvPicPr>
          <p:cNvPr id="2050" name="Picture 2" descr="Thököly Imre – Wikipédia">
            <a:extLst>
              <a:ext uri="{FF2B5EF4-FFF2-40B4-BE49-F238E27FC236}">
                <a16:creationId xmlns:a16="http://schemas.microsoft.com/office/drawing/2014/main" id="{6CE4339B-6BEA-4B8B-837E-16DF31536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338" y="1078889"/>
            <a:ext cx="1856239" cy="25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rínyi Ilona – Wikipédia">
            <a:extLst>
              <a:ext uri="{FF2B5EF4-FFF2-40B4-BE49-F238E27FC236}">
                <a16:creationId xmlns:a16="http://schemas.microsoft.com/office/drawing/2014/main" id="{FC387CC8-7C0E-4636-B3B6-C2B677FA4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122" y="1078889"/>
            <a:ext cx="1876631" cy="25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BD94097-00AD-4D08-B5E7-50F86C3ACED7}"/>
              </a:ext>
            </a:extLst>
          </p:cNvPr>
          <p:cNvSpPr txBox="1"/>
          <p:nvPr/>
        </p:nvSpPr>
        <p:spPr>
          <a:xfrm>
            <a:off x="7797338" y="3669827"/>
            <a:ext cx="185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Thököly Imre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CA5AD84-BFF6-4274-AF77-0A3B1CF44A6E}"/>
              </a:ext>
            </a:extLst>
          </p:cNvPr>
          <p:cNvSpPr txBox="1"/>
          <p:nvPr/>
        </p:nvSpPr>
        <p:spPr>
          <a:xfrm>
            <a:off x="10103121" y="3669827"/>
            <a:ext cx="187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Zrínyi Ilona</a:t>
            </a:r>
          </a:p>
        </p:txBody>
      </p:sp>
    </p:spTree>
    <p:extLst>
      <p:ext uri="{BB962C8B-B14F-4D97-AF65-F5344CB8AC3E}">
        <p14:creationId xmlns:p14="http://schemas.microsoft.com/office/powerpoint/2010/main" val="356243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F2B3FB-54AC-477B-8F6F-47FBBD8A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Rákóczi-szabadságharc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673BAF-B91D-443D-A1F1-78B673EC32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2292" y="807868"/>
            <a:ext cx="7265046" cy="6047360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1703-ban A Tiszaháton </a:t>
            </a:r>
            <a:r>
              <a:rPr lang="hu-HU" b="1" dirty="0"/>
              <a:t>Esze Tamás</a:t>
            </a:r>
            <a:r>
              <a:rPr lang="hu-HU" dirty="0"/>
              <a:t> vezetésével </a:t>
            </a:r>
            <a:r>
              <a:rPr lang="hu-HU" b="1" dirty="0"/>
              <a:t>parasztfelkelés tört ki</a:t>
            </a:r>
            <a:r>
              <a:rPr lang="hu-HU" dirty="0"/>
              <a:t> a </a:t>
            </a:r>
            <a:r>
              <a:rPr lang="hu-HU" b="1" dirty="0"/>
              <a:t>magas adók</a:t>
            </a:r>
            <a:r>
              <a:rPr lang="hu-HU" dirty="0"/>
              <a:t> és a </a:t>
            </a:r>
            <a:r>
              <a:rPr lang="hu-HU" b="1" dirty="0"/>
              <a:t>császári katonák zsarnokoskodása miatt</a:t>
            </a:r>
            <a:r>
              <a:rPr lang="hu-HU" dirty="0"/>
              <a:t>. </a:t>
            </a:r>
          </a:p>
          <a:p>
            <a:r>
              <a:rPr lang="hu-HU" dirty="0"/>
              <a:t>A felkelők végül </a:t>
            </a:r>
            <a:r>
              <a:rPr lang="hu-HU" b="1" dirty="0"/>
              <a:t>II. Rákóczi Ferencet kérték fel vezetőjüknek</a:t>
            </a:r>
            <a:r>
              <a:rPr lang="hu-HU" dirty="0"/>
              <a:t>, amit ő el is fogadott. </a:t>
            </a:r>
          </a:p>
          <a:p>
            <a:r>
              <a:rPr lang="hu-HU" dirty="0"/>
              <a:t>Ezt megerősítendő kiadta a </a:t>
            </a:r>
            <a:r>
              <a:rPr lang="hu-HU" b="1" dirty="0" err="1"/>
              <a:t>Brezáni</a:t>
            </a:r>
            <a:r>
              <a:rPr lang="hu-HU" b="1" dirty="0"/>
              <a:t> Kiáltványt,</a:t>
            </a:r>
            <a:r>
              <a:rPr lang="hu-HU" dirty="0"/>
              <a:t> amiben felszólít minden magyarországi nemest és nemtelent, hogy </a:t>
            </a:r>
            <a:r>
              <a:rPr lang="hu-HU" b="1" dirty="0"/>
              <a:t>csatlakozzanak a felkeléshez</a:t>
            </a:r>
            <a:r>
              <a:rPr lang="hu-HU" dirty="0"/>
              <a:t>. </a:t>
            </a:r>
          </a:p>
          <a:p>
            <a:r>
              <a:rPr lang="hu-HU" dirty="0"/>
              <a:t>A</a:t>
            </a:r>
            <a:r>
              <a:rPr lang="hu-HU" b="1" dirty="0"/>
              <a:t> Vetési Pátensben</a:t>
            </a:r>
            <a:r>
              <a:rPr lang="hu-HU" dirty="0"/>
              <a:t> később ígéretet tett arra, ha valaki </a:t>
            </a:r>
            <a:r>
              <a:rPr lang="hu-HU" b="1" dirty="0"/>
              <a:t>csatlakozik a felkeléshez, az mentesülni fog a földesúri kötelességek alól</a:t>
            </a:r>
            <a:r>
              <a:rPr lang="hu-HU" dirty="0"/>
              <a:t>. </a:t>
            </a:r>
          </a:p>
          <a:p>
            <a:r>
              <a:rPr lang="hu-HU" dirty="0"/>
              <a:t>Rákóczi saját </a:t>
            </a:r>
            <a:r>
              <a:rPr lang="hu-HU" b="1" dirty="0"/>
              <a:t>vagyonából vásárol fegyvereket</a:t>
            </a:r>
            <a:r>
              <a:rPr lang="hu-HU" dirty="0"/>
              <a:t>, </a:t>
            </a:r>
            <a:r>
              <a:rPr lang="hu-HU" b="1" dirty="0"/>
              <a:t>rézpénzt veret</a:t>
            </a:r>
            <a:r>
              <a:rPr lang="hu-HU" dirty="0"/>
              <a:t> és </a:t>
            </a:r>
            <a:r>
              <a:rPr lang="hu-HU" b="1" dirty="0" err="1"/>
              <a:t>kiképzi</a:t>
            </a:r>
            <a:r>
              <a:rPr lang="hu-HU" b="1" dirty="0"/>
              <a:t> a jelentkezőket</a:t>
            </a:r>
            <a:r>
              <a:rPr lang="hu-HU" dirty="0"/>
              <a:t>, parasztokból közkatonát, nemesből tisztet csinál, ami problémákhoz vezetett, hiszen nem volt a tiszteknek hadvezéri tapasztalata. </a:t>
            </a:r>
          </a:p>
          <a:p>
            <a:r>
              <a:rPr lang="hu-HU" dirty="0"/>
              <a:t>A Rákóczi oldalán harcolók neve </a:t>
            </a:r>
            <a:r>
              <a:rPr lang="hu-HU" b="1" dirty="0"/>
              <a:t>kuruc</a:t>
            </a:r>
            <a:r>
              <a:rPr lang="hu-HU" dirty="0"/>
              <a:t>, míg a Habsburg pártiak neve </a:t>
            </a:r>
            <a:r>
              <a:rPr lang="hu-HU" b="1" dirty="0"/>
              <a:t>labanc</a:t>
            </a:r>
            <a:r>
              <a:rPr lang="hu-HU" dirty="0"/>
              <a:t> lett.</a:t>
            </a:r>
          </a:p>
        </p:txBody>
      </p:sp>
      <p:pic>
        <p:nvPicPr>
          <p:cNvPr id="3074" name="Picture 2" descr="Esze Tamás – Wikipédia">
            <a:extLst>
              <a:ext uri="{FF2B5EF4-FFF2-40B4-BE49-F238E27FC236}">
                <a16:creationId xmlns:a16="http://schemas.microsoft.com/office/drawing/2014/main" id="{373669C7-84A3-4709-9AFA-F97575531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629" y="1767227"/>
            <a:ext cx="2744233" cy="332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744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CF7666-0ADE-4E72-9143-DD1C7A84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Rákóczi-szabadságharc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83B3C9-2A31-48B5-82F3-D996725597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2292" y="932155"/>
            <a:ext cx="7265046" cy="4951120"/>
          </a:xfrm>
        </p:spPr>
        <p:txBody>
          <a:bodyPr/>
          <a:lstStyle/>
          <a:p>
            <a:r>
              <a:rPr lang="hu-HU" dirty="0"/>
              <a:t>Az 1703-04 közötti időszak kisebb vereségei miatt a </a:t>
            </a:r>
            <a:r>
              <a:rPr lang="hu-HU" b="1" dirty="0"/>
              <a:t>hadsereg átszervezésre</a:t>
            </a:r>
            <a:r>
              <a:rPr lang="hu-HU" dirty="0"/>
              <a:t> kerül és Rákóczi elindította a </a:t>
            </a:r>
            <a:r>
              <a:rPr lang="hu-HU" b="1" dirty="0"/>
              <a:t>Kurír című napilapot</a:t>
            </a:r>
            <a:r>
              <a:rPr lang="hu-HU" dirty="0"/>
              <a:t> (első újság), aminek célja az információk terjesztése volt. </a:t>
            </a:r>
          </a:p>
          <a:p>
            <a:r>
              <a:rPr lang="hu-HU" b="1" dirty="0"/>
              <a:t>1704-ben az erdélyi országgyűlés II. Rákóczi Ferencet erdélyi fejedelemmé választotta</a:t>
            </a:r>
            <a:r>
              <a:rPr lang="hu-HU" dirty="0"/>
              <a:t>, majd az </a:t>
            </a:r>
            <a:r>
              <a:rPr lang="hu-HU" b="1" dirty="0"/>
              <a:t>1705-ös Szécsényben tartott országgyűlésen Magyarország vezető fejedelmévé kiáltották ki</a:t>
            </a:r>
            <a:r>
              <a:rPr lang="hu-HU" dirty="0"/>
              <a:t>.</a:t>
            </a:r>
          </a:p>
          <a:p>
            <a:endParaRPr lang="hu-HU" dirty="0"/>
          </a:p>
        </p:txBody>
      </p:sp>
      <p:pic>
        <p:nvPicPr>
          <p:cNvPr id="4102" name="Picture 6" descr="Rákóczi- szabadságharc">
            <a:extLst>
              <a:ext uri="{FF2B5EF4-FFF2-40B4-BE49-F238E27FC236}">
                <a16:creationId xmlns:a16="http://schemas.microsoft.com/office/drawing/2014/main" id="{977F26EA-5EEA-4748-9CDB-6BD74BF41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92" y="4019074"/>
            <a:ext cx="4093318" cy="283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I. Rákóczi Ferenc – Wikipédia">
            <a:extLst>
              <a:ext uri="{FF2B5EF4-FFF2-40B4-BE49-F238E27FC236}">
                <a16:creationId xmlns:a16="http://schemas.microsoft.com/office/drawing/2014/main" id="{6E7AB9C6-0638-44E1-A6FE-636A38CF2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63" y="1066802"/>
            <a:ext cx="2945277" cy="36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95F7559E-506D-4196-860F-DEC7CD867956}"/>
              </a:ext>
            </a:extLst>
          </p:cNvPr>
          <p:cNvSpPr txBox="1"/>
          <p:nvPr/>
        </p:nvSpPr>
        <p:spPr>
          <a:xfrm>
            <a:off x="7910564" y="4706275"/>
            <a:ext cx="294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II. Rákóczi Ferenc</a:t>
            </a:r>
          </a:p>
        </p:txBody>
      </p:sp>
    </p:spTree>
    <p:extLst>
      <p:ext uri="{BB962C8B-B14F-4D97-AF65-F5344CB8AC3E}">
        <p14:creationId xmlns:p14="http://schemas.microsoft.com/office/powerpoint/2010/main" val="269985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AC0CC0-D09C-47DB-A6E0-37F11AE9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Rákóczi-szabadságharc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9494C2-4BA9-41F2-87FC-3BE2772544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2292" y="1073079"/>
            <a:ext cx="7173525" cy="4810196"/>
          </a:xfrm>
        </p:spPr>
        <p:txBody>
          <a:bodyPr/>
          <a:lstStyle/>
          <a:p>
            <a:r>
              <a:rPr lang="hu-HU" dirty="0"/>
              <a:t>Ezután következett a </a:t>
            </a:r>
            <a:r>
              <a:rPr lang="hu-HU" b="1" dirty="0"/>
              <a:t>szabadságharc legsikeresebb </a:t>
            </a:r>
            <a:r>
              <a:rPr lang="hu-HU" dirty="0"/>
              <a:t>időszaka az </a:t>
            </a:r>
            <a:r>
              <a:rPr lang="hu-HU" b="1" dirty="0"/>
              <a:t>1705-07-es időszak</a:t>
            </a:r>
            <a:r>
              <a:rPr lang="hu-HU" dirty="0"/>
              <a:t>, amikor az </a:t>
            </a:r>
            <a:r>
              <a:rPr lang="hu-HU" b="1" dirty="0"/>
              <a:t>ország 80%-a kerül a kurucok kezére</a:t>
            </a:r>
            <a:r>
              <a:rPr lang="hu-HU" dirty="0"/>
              <a:t>. </a:t>
            </a:r>
          </a:p>
          <a:p>
            <a:r>
              <a:rPr lang="hu-HU" b="1" dirty="0"/>
              <a:t>1707-ben az ónodi országgyűlésen</a:t>
            </a:r>
            <a:r>
              <a:rPr lang="hu-HU" dirty="0"/>
              <a:t> megszavazzák a </a:t>
            </a:r>
            <a:r>
              <a:rPr lang="hu-HU" b="1" dirty="0"/>
              <a:t>kötelező adófizetést</a:t>
            </a:r>
            <a:r>
              <a:rPr lang="hu-HU" dirty="0"/>
              <a:t> minden ember számára, hogy pénzelni lehessen a harcokat. </a:t>
            </a:r>
          </a:p>
          <a:p>
            <a:r>
              <a:rPr lang="hu-HU" dirty="0"/>
              <a:t>Emellett kimondták a </a:t>
            </a:r>
            <a:r>
              <a:rPr lang="hu-HU" b="1" dirty="0"/>
              <a:t>Habsburg-ház trónfosztását</a:t>
            </a:r>
            <a:r>
              <a:rPr lang="hu-HU" dirty="0"/>
              <a:t>, azaz Magyarország függetlenné válását, amivel a nemzetközösségeknek is üzentek („Eb ura fakó”).</a:t>
            </a:r>
          </a:p>
        </p:txBody>
      </p:sp>
      <p:pic>
        <p:nvPicPr>
          <p:cNvPr id="5122" name="Picture 2" descr="Ónodi országgyűlés – Wikipédia">
            <a:extLst>
              <a:ext uri="{FF2B5EF4-FFF2-40B4-BE49-F238E27FC236}">
                <a16:creationId xmlns:a16="http://schemas.microsoft.com/office/drawing/2014/main" id="{4CCF33C3-8A9F-4554-BB11-40214CC7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338" y="1066801"/>
            <a:ext cx="4190530" cy="31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7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95894E-9EA8-4B84-8BAD-23BE163C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hanyatlás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EF403B-D281-41BD-8E01-69B1D1A6C3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2292" y="1073078"/>
            <a:ext cx="5185298" cy="5344499"/>
          </a:xfrm>
        </p:spPr>
        <p:txBody>
          <a:bodyPr>
            <a:normAutofit/>
          </a:bodyPr>
          <a:lstStyle/>
          <a:p>
            <a:r>
              <a:rPr lang="hu-HU" dirty="0"/>
              <a:t>Az 1708-11 közötti időszakban egyre fogyott a lelkesedés a harc után. </a:t>
            </a:r>
          </a:p>
          <a:p>
            <a:r>
              <a:rPr lang="hu-HU" dirty="0"/>
              <a:t>Ennek főbb okai, hogy a </a:t>
            </a:r>
            <a:r>
              <a:rPr lang="hu-HU" b="1" dirty="0"/>
              <a:t>nemesek nem voltak elragadtatva az adófizetés kérdésétől</a:t>
            </a:r>
            <a:r>
              <a:rPr lang="hu-HU" dirty="0"/>
              <a:t>, </a:t>
            </a:r>
            <a:r>
              <a:rPr lang="hu-HU" b="1" dirty="0"/>
              <a:t>Rákóczi vagyona kezdett fogyni</a:t>
            </a:r>
            <a:r>
              <a:rPr lang="hu-HU" dirty="0"/>
              <a:t> és a </a:t>
            </a:r>
            <a:r>
              <a:rPr lang="hu-HU" b="1" dirty="0"/>
              <a:t>nép</a:t>
            </a:r>
            <a:r>
              <a:rPr lang="hu-HU" dirty="0"/>
              <a:t> </a:t>
            </a:r>
            <a:r>
              <a:rPr lang="hu-HU" b="1" dirty="0"/>
              <a:t>inkább békére vágyott</a:t>
            </a:r>
            <a:r>
              <a:rPr lang="hu-HU" dirty="0"/>
              <a:t>, valamint </a:t>
            </a:r>
            <a:r>
              <a:rPr lang="hu-HU" b="1" dirty="0"/>
              <a:t>egyre több ütközetet vesztettek a kurucok</a:t>
            </a:r>
            <a:r>
              <a:rPr lang="hu-HU" dirty="0"/>
              <a:t> (Trencsényi csata - 1709). </a:t>
            </a:r>
          </a:p>
          <a:p>
            <a:r>
              <a:rPr lang="hu-HU" dirty="0"/>
              <a:t>1710-ben Rákóczi elhagyta az országot, hogy tárgyalásokat kezdjen az orosz cárral, </a:t>
            </a:r>
            <a:r>
              <a:rPr lang="hu-HU" b="1" dirty="0"/>
              <a:t>helyettesévé Károlyi Sándort </a:t>
            </a:r>
            <a:r>
              <a:rPr lang="hu-HU" dirty="0"/>
              <a:t>tette meg.</a:t>
            </a:r>
          </a:p>
          <a:p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3A0B341E-FD55-4E40-92F3-6566248E8B3F}"/>
              </a:ext>
            </a:extLst>
          </p:cNvPr>
          <p:cNvSpPr txBox="1">
            <a:spLocks/>
          </p:cNvSpPr>
          <p:nvPr/>
        </p:nvSpPr>
        <p:spPr>
          <a:xfrm>
            <a:off x="6249881" y="1066802"/>
            <a:ext cx="5409828" cy="53444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Károlyi úgy gondolta, hogy nincs esélye megnyernie a kurucoknak a harcot, ezért Rákóczi tudta nélkül </a:t>
            </a:r>
            <a:r>
              <a:rPr lang="hu-HU" b="1" dirty="0"/>
              <a:t>tárgyalásokat kezdett a békéről</a:t>
            </a:r>
            <a:r>
              <a:rPr lang="hu-HU" dirty="0"/>
              <a:t>. </a:t>
            </a:r>
          </a:p>
          <a:p>
            <a:r>
              <a:rPr lang="hu-HU" dirty="0"/>
              <a:t>Ezt </a:t>
            </a:r>
            <a:r>
              <a:rPr lang="hu-HU" b="1" dirty="0"/>
              <a:t>1711-ben kötötték meg Szatmáron</a:t>
            </a:r>
            <a:r>
              <a:rPr lang="hu-HU" dirty="0"/>
              <a:t> és a császár ígéretet tett, hogy minden lázadó kurucnak megbocsájt és ügyelni fog, hogy azok a sérelmek, amik miatt a szabadságharc kirobbant ne ismétlődjenek meg újra. </a:t>
            </a:r>
          </a:p>
          <a:p>
            <a:r>
              <a:rPr lang="hu-HU" dirty="0"/>
              <a:t>A </a:t>
            </a:r>
            <a:r>
              <a:rPr lang="hu-HU" b="1" dirty="0"/>
              <a:t>fegyvert ezekután </a:t>
            </a:r>
            <a:r>
              <a:rPr lang="hu-HU" b="1" dirty="0" err="1"/>
              <a:t>Majténynél</a:t>
            </a:r>
            <a:r>
              <a:rPr lang="hu-HU" b="1" dirty="0"/>
              <a:t> tette le a magyar sereg</a:t>
            </a:r>
            <a:r>
              <a:rPr lang="hu-HU" dirty="0"/>
              <a:t>. </a:t>
            </a:r>
          </a:p>
          <a:p>
            <a:r>
              <a:rPr lang="hu-HU" dirty="0"/>
              <a:t>Rákóczi és más tisztek nem hittek abban, hogy büntetlenül maradhatnak, ezért inkább </a:t>
            </a:r>
            <a:r>
              <a:rPr lang="hu-HU" b="1" dirty="0"/>
              <a:t>önkéntes száműzetésbe vonultak</a:t>
            </a:r>
            <a:r>
              <a:rPr lang="hu-HU" dirty="0"/>
              <a:t>. (Rodostó)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267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seppecske">
  <a:themeElements>
    <a:clrScheme name="Cseppecske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seppecske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seppecske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TM04033925[[fn=Cseppecske]]</Template>
  <TotalTime>29</TotalTime>
  <Words>489</Words>
  <Application>Microsoft Office PowerPoint</Application>
  <PresentationFormat>Szélesvásznú</PresentationFormat>
  <Paragraphs>33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9" baseType="lpstr">
      <vt:lpstr>Arial</vt:lpstr>
      <vt:lpstr>Tw Cen MT</vt:lpstr>
      <vt:lpstr>Cseppecske</vt:lpstr>
      <vt:lpstr>A Rákóczi szabadságharc fordulópontjai.</vt:lpstr>
      <vt:lpstr>Előzmények</vt:lpstr>
      <vt:lpstr>A Rákóczi-szabadságharc</vt:lpstr>
      <vt:lpstr>A Rákóczi-szabadságharc</vt:lpstr>
      <vt:lpstr>A Rákóczi-szabadságharc</vt:lpstr>
      <vt:lpstr>A hanyatlás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Rákóczi szabadságharc fordulópontjai.</dc:title>
  <dc:creator>user</dc:creator>
  <cp:lastModifiedBy>user</cp:lastModifiedBy>
  <cp:revision>8</cp:revision>
  <dcterms:created xsi:type="dcterms:W3CDTF">2024-03-06T07:48:00Z</dcterms:created>
  <dcterms:modified xsi:type="dcterms:W3CDTF">2024-03-07T07:37:47Z</dcterms:modified>
</cp:coreProperties>
</file>